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3" r:id="rId2"/>
    <p:sldMasterId id="2147483666" r:id="rId3"/>
    <p:sldMasterId id="2147483672" r:id="rId4"/>
    <p:sldMasterId id="2147483684" r:id="rId5"/>
  </p:sldMasterIdLst>
  <p:notesMasterIdLst>
    <p:notesMasterId r:id="rId21"/>
  </p:notesMasterIdLst>
  <p:handoutMasterIdLst>
    <p:handoutMasterId r:id="rId22"/>
  </p:handoutMasterIdLst>
  <p:sldIdLst>
    <p:sldId id="256" r:id="rId6"/>
    <p:sldId id="310" r:id="rId7"/>
    <p:sldId id="307" r:id="rId8"/>
    <p:sldId id="312" r:id="rId9"/>
    <p:sldId id="313" r:id="rId10"/>
    <p:sldId id="314" r:id="rId11"/>
    <p:sldId id="315" r:id="rId12"/>
    <p:sldId id="316" r:id="rId13"/>
    <p:sldId id="317" r:id="rId14"/>
    <p:sldId id="321" r:id="rId15"/>
    <p:sldId id="323" r:id="rId16"/>
    <p:sldId id="322" r:id="rId17"/>
    <p:sldId id="324" r:id="rId18"/>
    <p:sldId id="319" r:id="rId19"/>
    <p:sldId id="308" r:id="rId2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0000"/>
    <a:srgbClr val="000000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55" autoAdjust="0"/>
    <p:restoredTop sz="88525" autoAdjust="0"/>
  </p:normalViewPr>
  <p:slideViewPr>
    <p:cSldViewPr>
      <p:cViewPr>
        <p:scale>
          <a:sx n="60" d="100"/>
          <a:sy n="60" d="100"/>
        </p:scale>
        <p:origin x="-202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91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9C36-010E-43C0-AC61-BD22D7E78BF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F802D-D840-4487-A76F-C4C47DC7CA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5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02FE46F-56A2-4800-A67C-41A0C7F5DE30}" type="datetimeFigureOut">
              <a:rPr lang="en-GB"/>
              <a:pPr>
                <a:defRPr/>
              </a:pPr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0069"/>
            <a:ext cx="5438775" cy="4442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9A9CBC8-6525-4D25-9862-4BCB70565A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27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912C2-8418-4378-9A03-2133891170D0}" type="slidenum">
              <a:rPr lang="en-GB" altLang="da-DK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da-DK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4538"/>
            <a:ext cx="4930775" cy="36988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65" y="4690190"/>
            <a:ext cx="4984346" cy="4437303"/>
          </a:xfrm>
          <a:noFill/>
        </p:spPr>
        <p:txBody>
          <a:bodyPr/>
          <a:lstStyle/>
          <a:p>
            <a:pPr eaLnBrk="1" hangingPunct="1"/>
            <a:endParaRPr lang="da-DK" alt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1" y="2741613"/>
            <a:ext cx="7618413" cy="457200"/>
          </a:xfrm>
        </p:spPr>
        <p:txBody>
          <a:bodyPr/>
          <a:lstStyle>
            <a:lvl1pPr>
              <a:defRPr sz="2400">
                <a:solidFill>
                  <a:srgbClr val="887F6E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1" y="3295649"/>
            <a:ext cx="7618413" cy="4572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CEFC-0A0D-45F6-BB36-6BECE52BC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8698-70F4-4A13-A233-C235B0461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FD5C-F791-4BC0-B275-E57735B3F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DDE5-FAF7-430E-8C43-561E4CF66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CE90-D965-41ED-B765-3D6369889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3048013"/>
            <a:ext cx="7620000" cy="740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412149"/>
            <a:ext cx="5029200" cy="13208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3788833"/>
            <a:ext cx="7620000" cy="6096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56803"/>
            <a:ext cx="8439150" cy="444711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0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6800"/>
            <a:ext cx="8439150" cy="4416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1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6801"/>
            <a:ext cx="8439150" cy="390215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76397"/>
            <a:ext cx="8439150" cy="442383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27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30D1-9A54-442E-8EA1-8508DE09B6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3048006"/>
            <a:ext cx="7620000" cy="740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412149"/>
            <a:ext cx="5029200" cy="13208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3788833"/>
            <a:ext cx="7620000" cy="6096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56803"/>
            <a:ext cx="8439150" cy="444711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3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6800"/>
            <a:ext cx="8439150" cy="4416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48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6801"/>
            <a:ext cx="8439150" cy="390215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76390"/>
            <a:ext cx="8439150" cy="442383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508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5200" y="0"/>
            <a:ext cx="18288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CCCC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5"/>
            <a:ext cx="7620000" cy="555625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5715000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1295400" y="32988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753200"/>
            <a:ext cx="8229600" cy="441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2DC7-9628-4B08-97A5-3342205ED9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15CE-A5DC-4126-AE7D-BC6481BD71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3735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6667-78CC-4B4C-A80D-589A21ED1A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5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752604"/>
            <a:ext cx="8229600" cy="35052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3F8B-72C2-4B6E-89B9-ACD001F430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55613" y="6354774"/>
            <a:ext cx="53340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920043" y="6354774"/>
            <a:ext cx="763587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642E-23FC-4CFD-8381-25622B9060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9F40-A9E2-46D7-A4D2-F99F10A3A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119D-8485-4FAB-ADB4-449050A7D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C10B-8A7E-486B-BA96-131D41C00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B050-7AE4-4EBA-8FDD-1D291C837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A7C-ED40-4581-BCD4-93D7BE1E8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4B68-1296-4FEF-9CC5-98F0F1CEE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2813"/>
            <a:ext cx="82264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6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354774"/>
            <a:ext cx="533400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043" y="6354774"/>
            <a:ext cx="763587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fld id="{3236B2A9-A7B5-41B6-8695-C7FEAEFF0A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0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3pPr>
      <a:lvl4pPr marL="1617663" indent="-2778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4pPr>
      <a:lvl5pPr marL="206692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5pPr>
      <a:lvl6pPr marL="25241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6pPr>
      <a:lvl7pPr marL="29813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7pPr>
      <a:lvl8pPr marL="34385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8pPr>
      <a:lvl9pPr marL="38957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7A0D4C-D712-4321-AFFA-BA0F761598CB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56800"/>
            <a:ext cx="84384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6356352"/>
            <a:ext cx="610872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8731"/>
            <a:ext cx="8439150" cy="66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56800"/>
            <a:ext cx="84384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6356352"/>
            <a:ext cx="610872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25CFF1-B50C-BD43-BA64-90420A92ACFD}" type="slidenum">
              <a:rPr lang="en-US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8731"/>
            <a:ext cx="8439150" cy="66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1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 defTabSz="457200">
              <a:defRPr/>
            </a:pPr>
            <a:fld id="{574178D3-6AF6-4C8F-A925-341F26DF9A6A}" type="slidenum">
              <a:rPr lang="en-US">
                <a:ea typeface="ＭＳ Ｐゴシック" pitchFamily="34" charset="-128"/>
                <a:cs typeface="+mn-cs"/>
              </a:rPr>
              <a:pPr defTabSz="457200">
                <a:defRPr/>
              </a:pPr>
              <a:t>‹Nr.›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marL="360363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360363" algn="l"/>
        </a:tabLst>
        <a:defRPr sz="20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2pPr>
      <a:lvl3pPr marL="719138" indent="-358775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3pPr>
      <a:lvl4pPr marL="1079500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1079500" algn="l"/>
        </a:tabLst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4pPr>
      <a:lvl5pPr marL="1528763" indent="-4492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deliverabl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tools-and-services/ecc-consult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ecc/tools-and-services/ecc-consultation" TargetMode="External"/><Relationship Id="rId2" Type="http://schemas.openxmlformats.org/officeDocument/2006/relationships/hyperlink" Target="https://cept.org/ecc/topics/spectrum-for-wireless-broadband-5g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cept.org/ecc/meeting-calenda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weilacher@bnetza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co@eco.cept.org" TargetMode="External"/><Relationship Id="rId4" Type="http://schemas.openxmlformats.org/officeDocument/2006/relationships/hyperlink" Target="http://www.cept.org/ec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 txBox="1">
            <a:spLocks/>
          </p:cNvSpPr>
          <p:nvPr/>
        </p:nvSpPr>
        <p:spPr>
          <a:xfrm>
            <a:off x="7920043" y="6354774"/>
            <a:ext cx="763587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9D9030D1-9A54-442E-8EA1-8508DE09B6E8}" type="slidenum">
              <a:rPr lang="de-DE" sz="1000" smtClean="0"/>
              <a:pPr algn="r">
                <a:defRPr/>
              </a:pPr>
              <a:t>1</a:t>
            </a:fld>
            <a:endParaRPr lang="de-DE" sz="1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7744" y="3068961"/>
            <a:ext cx="6720840" cy="81404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ITG Workshop 5G-Antennen</a:t>
            </a:r>
            <a:br>
              <a:rPr lang="de-DE" dirty="0" smtClean="0"/>
            </a:br>
            <a:r>
              <a:rPr lang="de-DE" dirty="0" smtClean="0"/>
              <a:t>13. November 2018, Hochschule München</a:t>
            </a:r>
            <a:endParaRPr lang="de-DE" dirty="0"/>
          </a:p>
        </p:txBody>
      </p: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5148064" y="4005064"/>
            <a:ext cx="3747051" cy="457200"/>
          </a:xfrm>
        </p:spPr>
        <p:txBody>
          <a:bodyPr/>
          <a:lstStyle/>
          <a:p>
            <a:r>
              <a:rPr lang="de-DE" dirty="0" smtClean="0"/>
              <a:t>Regulatorische Betrachtungen</a:t>
            </a:r>
            <a:endParaRPr lang="de-DE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029330" y="5307403"/>
            <a:ext cx="4884089" cy="87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Thomas Weilacher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Vorsitzender ECC-Arbeitsgruppe Frequenzmanagement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thomas.weilacher@bnetza.de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51520" y="912813"/>
            <a:ext cx="8432105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Frequenzregularien für die „5G-Pionierbänder“ (3,6 GHz, 26 GHz)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1600" dirty="0" smtClean="0"/>
              <a:t>Öffentlich verfügbar auf der ECC-Internetseite (</a:t>
            </a:r>
            <a:r>
              <a:rPr lang="de-DE" sz="1600" dirty="0" smtClean="0">
                <a:hlinkClick r:id="rId3"/>
              </a:rPr>
              <a:t>https://www.cept.org/ecc/deliverables/</a:t>
            </a:r>
            <a:r>
              <a:rPr lang="de-DE" sz="1600" dirty="0" smtClean="0"/>
              <a:t>)</a:t>
            </a:r>
          </a:p>
          <a:p>
            <a:pPr marL="0" indent="0" eaLnBrk="1" hangingPunct="1">
              <a:buNone/>
            </a:pPr>
            <a:endParaRPr lang="de-DE" sz="1600" dirty="0" smtClean="0"/>
          </a:p>
          <a:p>
            <a:pPr marL="0" indent="0" eaLnBrk="1" hangingPunct="1">
              <a:buNone/>
            </a:pPr>
            <a:r>
              <a:rPr lang="de-DE" sz="1600" b="1" dirty="0" smtClean="0"/>
              <a:t>ECC-Entscheidung (11)06 (revidierte Version, 26.10.2018)</a:t>
            </a:r>
          </a:p>
          <a:p>
            <a:pPr eaLnBrk="1" hangingPunct="1"/>
            <a:r>
              <a:rPr lang="de-DE" sz="1600" dirty="0" smtClean="0"/>
              <a:t>3400 - 3800 MHz;</a:t>
            </a:r>
          </a:p>
          <a:p>
            <a:pPr eaLnBrk="1" hangingPunct="1"/>
            <a:r>
              <a:rPr lang="de-DE" sz="1600" dirty="0" smtClean="0"/>
              <a:t>Harmonisierte technische Bedingungen (BEM („</a:t>
            </a:r>
            <a:r>
              <a:rPr lang="en-GB" sz="1600" i="1" dirty="0" smtClean="0"/>
              <a:t>Block Edge Mask</a:t>
            </a:r>
            <a:r>
              <a:rPr lang="de-DE" sz="1600" dirty="0" smtClean="0"/>
              <a:t>“), LRTC („</a:t>
            </a:r>
            <a:r>
              <a:rPr lang="en-GB" sz="1600" i="1" dirty="0" smtClean="0"/>
              <a:t>Least Restrictive Technical Conditions</a:t>
            </a:r>
            <a:r>
              <a:rPr lang="de-DE" sz="1600" dirty="0" smtClean="0"/>
              <a:t>“));</a:t>
            </a:r>
          </a:p>
          <a:p>
            <a:pPr eaLnBrk="1" hangingPunct="1"/>
            <a:r>
              <a:rPr lang="de-DE" sz="1600" dirty="0" smtClean="0"/>
              <a:t>Bandplan basierend auf TDD („</a:t>
            </a:r>
            <a:r>
              <a:rPr lang="en-GB" sz="1600" i="1" dirty="0" smtClean="0"/>
              <a:t>Time Division Duplex</a:t>
            </a:r>
            <a:r>
              <a:rPr lang="de-DE" sz="1600" dirty="0" smtClean="0"/>
              <a:t>“), Vielfache von 5-MHz-Blöcken;</a:t>
            </a:r>
          </a:p>
          <a:p>
            <a:pPr eaLnBrk="1" hangingPunct="1"/>
            <a:r>
              <a:rPr lang="de-DE" sz="1600" dirty="0"/>
              <a:t>B</a:t>
            </a:r>
            <a:r>
              <a:rPr lang="de-DE" sz="1600" dirty="0" smtClean="0"/>
              <a:t>asierend auf Funkverträglichkeits- und Koexistenzstudien (ECC-Bericht 281 (technische </a:t>
            </a:r>
            <a:r>
              <a:rPr lang="de-DE" sz="1600" dirty="0" smtClean="0"/>
              <a:t>Bedingungen), </a:t>
            </a:r>
            <a:r>
              <a:rPr lang="de-DE" sz="1600" dirty="0" smtClean="0"/>
              <a:t>ECC-Bericht 287 (Defragmentierung));</a:t>
            </a:r>
          </a:p>
          <a:p>
            <a:pPr eaLnBrk="1" hangingPunct="1"/>
            <a:r>
              <a:rPr lang="de-DE" sz="1600" dirty="0"/>
              <a:t>Z</a:t>
            </a:r>
            <a:r>
              <a:rPr lang="de-DE" sz="1600" dirty="0" smtClean="0"/>
              <a:t>. B</a:t>
            </a:r>
            <a:r>
              <a:rPr lang="de-DE" sz="1600" dirty="0" smtClean="0"/>
              <a:t>. </a:t>
            </a:r>
            <a:r>
              <a:rPr lang="de-DE" sz="1600" dirty="0" smtClean="0"/>
              <a:t>Koexistenz mit Erdfunkstellen des FSS, Schutz militärischer Radare unterhalb 3400 MHz;</a:t>
            </a:r>
          </a:p>
          <a:p>
            <a:pPr eaLnBrk="1" hangingPunct="1"/>
            <a:r>
              <a:rPr lang="de-DE" sz="1600" dirty="0"/>
              <a:t>CEPT-Bericht 67 (Grundlage für zukünftige EU-weite </a:t>
            </a:r>
            <a:r>
              <a:rPr lang="de-DE" sz="1600" dirty="0" smtClean="0"/>
              <a:t>Harmonisierungsmaßnahme, </a:t>
            </a:r>
            <a:r>
              <a:rPr lang="de-DE" sz="1600" dirty="0"/>
              <a:t>Annahme des </a:t>
            </a:r>
            <a:r>
              <a:rPr lang="de-DE" sz="1600" dirty="0" smtClean="0"/>
              <a:t>Durchführungsbeschlusses im RSC (Funkfrequenzausschuss) geplant in 12/2018);</a:t>
            </a:r>
          </a:p>
          <a:p>
            <a:pPr eaLnBrk="1" hangingPunct="1"/>
            <a:r>
              <a:rPr lang="de-DE" sz="1600" dirty="0" smtClean="0"/>
              <a:t>Weiterer ECC-Bericht in Erarbeitung (Koexistenz in nichtsynchronisierten und semisynchronisierten Netzen („</a:t>
            </a:r>
            <a:r>
              <a:rPr lang="en-GB" sz="1600" i="1" dirty="0" smtClean="0"/>
              <a:t>Toolbox</a:t>
            </a:r>
            <a:r>
              <a:rPr lang="de-DE" sz="1600" dirty="0" smtClean="0"/>
              <a:t>“)).</a:t>
            </a:r>
          </a:p>
          <a:p>
            <a:pPr eaLnBrk="1" hangingPunct="1"/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10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185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51520" y="912813"/>
            <a:ext cx="8432105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Frequenzregularien für die „5G-Pionierbänder“ (3,6 GHz, 26 GHz)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7007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1600" b="1" dirty="0" smtClean="0"/>
              <a:t>ECC-Entscheidung (18)06 (06.07.2018</a:t>
            </a:r>
            <a:r>
              <a:rPr lang="de-DE" sz="1600" dirty="0" smtClean="0"/>
              <a:t>, korrigiert am 26.10.2018</a:t>
            </a:r>
            <a:r>
              <a:rPr lang="de-DE" sz="1600" b="1" dirty="0" smtClean="0"/>
              <a:t>)</a:t>
            </a:r>
          </a:p>
          <a:p>
            <a:pPr eaLnBrk="1" hangingPunct="1"/>
            <a:r>
              <a:rPr lang="de-DE" sz="1600" dirty="0" smtClean="0"/>
              <a:t>24,25 – 27,50 GHz;</a:t>
            </a:r>
          </a:p>
          <a:p>
            <a:pPr lvl="0" eaLnBrk="1" hangingPunct="1"/>
            <a:r>
              <a:rPr lang="de-DE" sz="1600" dirty="0"/>
              <a:t>Harmonisierte technische Bedingungen (BEM („</a:t>
            </a:r>
            <a:r>
              <a:rPr lang="en-GB" sz="1600" i="1" dirty="0"/>
              <a:t>Block Edge Mask</a:t>
            </a:r>
            <a:r>
              <a:rPr lang="de-DE" sz="1600" dirty="0"/>
              <a:t>“), LRTC („</a:t>
            </a:r>
            <a:r>
              <a:rPr lang="en-GB" sz="1600" i="1" dirty="0"/>
              <a:t>Least Restrictive Technical Conditions</a:t>
            </a:r>
            <a:r>
              <a:rPr lang="de-DE" sz="1600" dirty="0" smtClean="0"/>
              <a:t>“));</a:t>
            </a:r>
          </a:p>
          <a:p>
            <a:pPr lvl="0" eaLnBrk="1" hangingPunct="1"/>
            <a:r>
              <a:rPr lang="de-DE" sz="1600" dirty="0"/>
              <a:t>Bandplan basierend auf TDD („</a:t>
            </a:r>
            <a:r>
              <a:rPr lang="de-DE" sz="1600" i="1" dirty="0"/>
              <a:t>Time Division Duplex</a:t>
            </a:r>
            <a:r>
              <a:rPr lang="de-DE" sz="1600" dirty="0"/>
              <a:t>“), </a:t>
            </a:r>
            <a:r>
              <a:rPr lang="de-DE" sz="1600" dirty="0" smtClean="0"/>
              <a:t>200-MHz-Blöcke;</a:t>
            </a:r>
          </a:p>
          <a:p>
            <a:pPr lvl="0" eaLnBrk="1" hangingPunct="1"/>
            <a:r>
              <a:rPr lang="de-DE" sz="1600" dirty="0" smtClean="0"/>
              <a:t>Basierend </a:t>
            </a:r>
            <a:r>
              <a:rPr lang="de-DE" sz="1600" dirty="0"/>
              <a:t>auf Funkverträglichkeits- und Koexistenzstudien </a:t>
            </a:r>
            <a:r>
              <a:rPr lang="de-DE" sz="1600" dirty="0" smtClean="0"/>
              <a:t>(CEPT-Bericht 68);</a:t>
            </a:r>
          </a:p>
          <a:p>
            <a:pPr lvl="0" eaLnBrk="1" hangingPunct="1"/>
            <a:r>
              <a:rPr lang="de-DE" sz="1600" dirty="0"/>
              <a:t>Z</a:t>
            </a:r>
            <a:r>
              <a:rPr lang="de-DE" sz="1600" dirty="0" smtClean="0"/>
              <a:t>. B. Schutz </a:t>
            </a:r>
            <a:r>
              <a:rPr lang="de-DE" sz="1600" dirty="0"/>
              <a:t>von Satellitenfunkdiensten (EESS/SRS/ISS/FSS</a:t>
            </a:r>
            <a:r>
              <a:rPr lang="de-DE" sz="1600" dirty="0" smtClean="0"/>
              <a:t>), des Radioastronomiefunkdienstes (RAS) und des festen Funkdienstes (Richtfunk);</a:t>
            </a:r>
          </a:p>
          <a:p>
            <a:pPr lvl="0" eaLnBrk="1" hangingPunct="1"/>
            <a:r>
              <a:rPr lang="de-DE" sz="1600" dirty="0" smtClean="0"/>
              <a:t>Überprüfung der Bedingungen innerhalb von 5 Jahren;</a:t>
            </a:r>
          </a:p>
          <a:p>
            <a:pPr lvl="0" eaLnBrk="1" hangingPunct="1"/>
            <a:r>
              <a:rPr lang="de-DE" sz="1600" dirty="0" smtClean="0"/>
              <a:t>Neue ECC-Empfehlung (19)01 in Erarbeitung (Koexistenz mit Erdfunkstellen);</a:t>
            </a:r>
          </a:p>
          <a:p>
            <a:pPr lvl="0" eaLnBrk="1" hangingPunct="1"/>
            <a:r>
              <a:rPr lang="de-DE" sz="1600" dirty="0" smtClean="0"/>
              <a:t>Das Band 24,25 – 27,50 GHz ist nicht geeignet für Verbindungen zwischen Basisstationen (des Mobilfunks) und Drohnen</a:t>
            </a:r>
            <a:r>
              <a:rPr lang="en-US" sz="1600" dirty="0" smtClean="0"/>
              <a:t>;</a:t>
            </a:r>
            <a:endParaRPr lang="de-DE" sz="1600" dirty="0" smtClean="0"/>
          </a:p>
          <a:p>
            <a:pPr lvl="0" eaLnBrk="1" hangingPunct="1"/>
            <a:r>
              <a:rPr lang="de-DE" sz="1600" dirty="0"/>
              <a:t>CEPT-Bericht 68 (Grundlage für zukünftige EU-weite Harmonisierungsmaßnahme, Annahme des Durchführungsbeschlusses im RSC (Funkfrequenzausschuss) geplant in </a:t>
            </a:r>
            <a:r>
              <a:rPr lang="de-DE" sz="1600" dirty="0" smtClean="0"/>
              <a:t>03/2019);</a:t>
            </a:r>
          </a:p>
          <a:p>
            <a:pPr lvl="0" eaLnBrk="1" hangingPunct="1"/>
            <a:r>
              <a:rPr lang="de-DE" sz="1600" dirty="0"/>
              <a:t>Weiterer ECC-Bericht in Erarbeitung (Koexistenz in nichtsynchronisierten und semisynchronisierten Netzen („Toolbox</a:t>
            </a:r>
            <a:r>
              <a:rPr lang="de-DE" sz="1600" dirty="0" smtClean="0"/>
              <a:t>“)).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884368" y="6471222"/>
            <a:ext cx="763587" cy="363537"/>
          </a:xfrm>
        </p:spPr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11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651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55576" y="912813"/>
            <a:ext cx="7928049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Öffentliche Konsultation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1600" dirty="0" smtClean="0"/>
              <a:t>Folgende Entwürfe zu ECC-Entscheidungen, ECC-Berichten und einer ECC-Empfehlung sind gegenwärtig in der öffentlichen Konsultation (</a:t>
            </a:r>
            <a:r>
              <a:rPr lang="de-DE" sz="1600" u="sng" dirty="0" smtClean="0"/>
              <a:t>bis zum 11. Dezember 2018</a:t>
            </a:r>
            <a:r>
              <a:rPr lang="de-DE" sz="1600" dirty="0" smtClean="0"/>
              <a:t>):</a:t>
            </a:r>
          </a:p>
          <a:p>
            <a:pPr eaLnBrk="1" hangingPunct="1"/>
            <a:r>
              <a:rPr lang="de-DE" sz="1600" dirty="0" smtClean="0"/>
              <a:t>Link:</a:t>
            </a:r>
            <a:br>
              <a:rPr lang="de-DE" sz="1600" dirty="0" smtClean="0"/>
            </a:br>
            <a:r>
              <a:rPr lang="de-DE" sz="1600" dirty="0" smtClean="0">
                <a:solidFill>
                  <a:srgbClr val="002060"/>
                </a:solidFill>
                <a:hlinkClick r:id="rId3"/>
              </a:rPr>
              <a:t>https://www.cept.org/ecc/tools-and-services/ecc-consultation</a:t>
            </a:r>
            <a:endParaRPr lang="de-DE" sz="1600" dirty="0" smtClean="0">
              <a:solidFill>
                <a:srgbClr val="002060"/>
              </a:solidFill>
            </a:endParaRPr>
          </a:p>
          <a:p>
            <a:pPr eaLnBrk="1" hangingPunct="1"/>
            <a:endParaRPr lang="de-DE" sz="16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de-DE" sz="1800" b="1" dirty="0" smtClean="0"/>
              <a:t>ECC-Entscheidungen (Entwürfe)</a:t>
            </a:r>
          </a:p>
          <a:p>
            <a:pPr eaLnBrk="1" hangingPunct="1"/>
            <a:r>
              <a:rPr lang="de-DE" sz="1600" dirty="0" smtClean="0"/>
              <a:t>Revidierte Version der ECC-Entscheidung (06)01 zu den gepaarten 2-GHz-Bändern (1920 - 1980 MHz / 2110 - 2170 MHz);</a:t>
            </a:r>
          </a:p>
          <a:p>
            <a:pPr eaLnBrk="1" hangingPunct="1"/>
            <a:r>
              <a:rPr lang="de-DE" sz="1600" dirty="0" smtClean="0"/>
              <a:t>Revidierte Version der ECC-Entscheidung (06)13 zu den Bändern bei 900 MHz (</a:t>
            </a:r>
            <a:r>
              <a:rPr lang="en-US" sz="1600" dirty="0" smtClean="0"/>
              <a:t>880 - 915 </a:t>
            </a:r>
            <a:r>
              <a:rPr lang="en-US" sz="1600" dirty="0"/>
              <a:t>MHz </a:t>
            </a:r>
            <a:r>
              <a:rPr lang="en-US" sz="1600" dirty="0" smtClean="0"/>
              <a:t>/ 925 - 960 MHz) </a:t>
            </a:r>
            <a:r>
              <a:rPr lang="de-DE" sz="1600" dirty="0" smtClean="0"/>
              <a:t>und 1800 MHz (</a:t>
            </a:r>
            <a:r>
              <a:rPr lang="en-US" sz="1600" dirty="0" smtClean="0"/>
              <a:t>1710 - 1785 </a:t>
            </a:r>
            <a:r>
              <a:rPr lang="en-US" sz="1600" dirty="0"/>
              <a:t>MHz </a:t>
            </a:r>
            <a:r>
              <a:rPr lang="en-US" sz="1600" dirty="0" smtClean="0"/>
              <a:t>/ 1805 - 1880 MHz), </a:t>
            </a:r>
            <a:r>
              <a:rPr lang="de-DE" sz="1600" dirty="0" smtClean="0"/>
              <a:t>noch keine BEM, Aufnahme der Referenzen zu den 5G-Standards</a:t>
            </a:r>
            <a:r>
              <a:rPr lang="en-US" sz="1600" dirty="0" smtClean="0"/>
              <a:t>.</a:t>
            </a:r>
            <a:endParaRPr lang="de-DE" sz="1600" dirty="0" smtClean="0"/>
          </a:p>
          <a:p>
            <a:pPr eaLnBrk="1" hangingPunct="1"/>
            <a:endParaRPr lang="en-GB" sz="16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12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83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55576" y="912813"/>
            <a:ext cx="7928049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Öffentliche Konsultation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1800" b="1" dirty="0" smtClean="0"/>
              <a:t>ECC-Berichte (Entwürfe)</a:t>
            </a:r>
          </a:p>
          <a:p>
            <a:pPr eaLnBrk="1" hangingPunct="1"/>
            <a:r>
              <a:rPr lang="de-DE" sz="1600" dirty="0" smtClean="0"/>
              <a:t>ECC-Bericht 296 (Synchronisierung innerhalb 3400 - 3800 MHz),</a:t>
            </a:r>
            <a:br>
              <a:rPr lang="de-DE" sz="1600" dirty="0" smtClean="0"/>
            </a:br>
            <a:r>
              <a:rPr lang="de-DE" sz="1600" dirty="0" smtClean="0"/>
              <a:t>dieser Bericht ergänzt die Ergebnisse der ECC-Berichte 216 und 281 und soll die nationalen Frequenzverwaltungen bei der Implementierung unterstützen;</a:t>
            </a:r>
          </a:p>
          <a:p>
            <a:pPr eaLnBrk="1" hangingPunct="1"/>
            <a:r>
              <a:rPr lang="de-DE" sz="1600" dirty="0" smtClean="0"/>
              <a:t>ECC-Bericht 297 (Basis für die Änderungen in der ECC-Entscheidung (06)13 zu den Bändern bei 900 MHz und 1800 MHz); zweistufiges Verfahren; zunächst referenziert man die 5G - Standards, bis Juni 2020 soll eine BEM entwickelt werden;</a:t>
            </a:r>
          </a:p>
          <a:p>
            <a:pPr eaLnBrk="1" hangingPunct="1"/>
            <a:r>
              <a:rPr lang="de-DE" sz="1600" dirty="0" smtClean="0"/>
              <a:t>ECC-Bericht 298 (Basis für die Änderungen in der ECC-Entscheidung </a:t>
            </a:r>
            <a:r>
              <a:rPr lang="de-DE" sz="1600" dirty="0"/>
              <a:t>(06)01 zu den gepaarten 2-GHz-Bändern</a:t>
            </a:r>
            <a:r>
              <a:rPr lang="de-DE" sz="1600" dirty="0" smtClean="0"/>
              <a:t>), an den Bandgrenzen sind 300 kHz Schutzabstand (wie zuvor) in der Diskussion, Kommentare auch hierzu werden erwünscht.</a:t>
            </a:r>
          </a:p>
          <a:p>
            <a:pPr eaLnBrk="1" hangingPunct="1"/>
            <a:endParaRPr lang="de-DE" sz="1600" dirty="0" smtClean="0"/>
          </a:p>
          <a:p>
            <a:pPr marL="0" indent="0" eaLnBrk="1" hangingPunct="1">
              <a:buNone/>
            </a:pPr>
            <a:r>
              <a:rPr lang="de-DE" sz="1800" b="1" dirty="0" smtClean="0"/>
              <a:t>ECC-Empfehlung (Entwurf)</a:t>
            </a:r>
          </a:p>
          <a:p>
            <a:pPr eaLnBrk="1" hangingPunct="1"/>
            <a:r>
              <a:rPr lang="de-DE" sz="1600" dirty="0" smtClean="0"/>
              <a:t>ECC-Empfehlung (19)01 (Koordinierung zwischen 5G bei 26 </a:t>
            </a:r>
            <a:r>
              <a:rPr lang="de-DE" sz="1600" dirty="0"/>
              <a:t>GHz (</a:t>
            </a:r>
            <a:r>
              <a:rPr lang="de-DE" sz="1600" dirty="0" smtClean="0"/>
              <a:t>25,5 - 27 GHz) und SRS/EESS-Erdfunkstellen).</a:t>
            </a:r>
          </a:p>
          <a:p>
            <a:pPr eaLnBrk="1" hangingPunct="1"/>
            <a:endParaRPr lang="en-GB" sz="16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13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452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CEPT 5G Roadmap</a:t>
            </a:r>
            <a:endParaRPr lang="en-GB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1604148"/>
            <a:ext cx="9144000" cy="4489148"/>
          </a:xfrm>
        </p:spPr>
        <p:txBody>
          <a:bodyPr/>
          <a:lstStyle/>
          <a:p>
            <a:pPr marL="360363" lvl="2" indent="0">
              <a:buNone/>
            </a:pPr>
            <a:r>
              <a:rPr lang="de-DE" sz="1600" b="1" dirty="0" smtClean="0"/>
              <a:t>„</a:t>
            </a:r>
            <a:r>
              <a:rPr lang="en-GB" sz="1600" b="1" dirty="0" smtClean="0"/>
              <a:t>CEPT 5G Roadmap</a:t>
            </a:r>
            <a:r>
              <a:rPr lang="de-DE" sz="1600" b="1" dirty="0" smtClean="0"/>
              <a:t>“</a:t>
            </a:r>
          </a:p>
          <a:p>
            <a:pPr marL="360363" lvl="2" indent="0">
              <a:buNone/>
            </a:pP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cept.org/ecc/topics/spectrum-for-wireless-broadband-5g</a:t>
            </a:r>
            <a:endParaRPr lang="en-GB" sz="1600" dirty="0" smtClean="0"/>
          </a:p>
          <a:p>
            <a:pPr marL="360363" lvl="2" indent="0">
              <a:buNone/>
            </a:pPr>
            <a:endParaRPr lang="en-US" sz="1600" dirty="0" smtClean="0"/>
          </a:p>
          <a:p>
            <a:pPr marL="360363" lvl="2" indent="0">
              <a:buNone/>
            </a:pPr>
            <a:r>
              <a:rPr lang="de-DE" sz="1600" dirty="0" smtClean="0"/>
              <a:t>Das Ziel ist, neben der Überarbeitung der Regularien für die Bänder 3,4 – 3,8 GHz, 26 GHz, 900/1800 MHz und den gepaarten 2-GHz-Bändern, auch die ECC-Entscheidungen zu MFCN in den anderen Bändern zu überprüfen, um die Eignung für 5G sicherzustellen:</a:t>
            </a:r>
          </a:p>
          <a:p>
            <a:pPr lvl="2"/>
            <a:r>
              <a:rPr lang="en-GB" sz="1600" dirty="0" smtClean="0"/>
              <a:t>MFCN in 700 MHz</a:t>
            </a:r>
            <a:r>
              <a:rPr lang="en-GB" sz="1600" dirty="0"/>
              <a:t>, </a:t>
            </a:r>
            <a:r>
              <a:rPr lang="en-GB" sz="1600" dirty="0" smtClean="0"/>
              <a:t>800 MHz</a:t>
            </a:r>
            <a:r>
              <a:rPr lang="en-GB" sz="1600" dirty="0"/>
              <a:t>, </a:t>
            </a:r>
            <a:r>
              <a:rPr lang="en-GB" sz="1600" dirty="0" smtClean="0"/>
              <a:t>2,3 GHz</a:t>
            </a:r>
            <a:r>
              <a:rPr lang="en-GB" sz="1600" dirty="0"/>
              <a:t>, </a:t>
            </a:r>
            <a:r>
              <a:rPr lang="en-GB" sz="1600" dirty="0" smtClean="0"/>
              <a:t>2,6 GHz;</a:t>
            </a:r>
          </a:p>
          <a:p>
            <a:pPr lvl="2"/>
            <a:r>
              <a:rPr lang="de-DE" sz="1600" dirty="0" smtClean="0"/>
              <a:t>Auch vertikale Marktsektoren (Verkehr, BOS (</a:t>
            </a:r>
            <a:r>
              <a:rPr lang="de-DE" sz="1600" dirty="0" smtClean="0">
                <a:hlinkClick r:id="rId3"/>
              </a:rPr>
              <a:t>ECC-Entscheidung (16)02</a:t>
            </a:r>
            <a:r>
              <a:rPr lang="de-DE" sz="1600" dirty="0" smtClean="0"/>
              <a:t> (Entwurf) zu den 400- und 700-MHz-Bändern wurde überarbeitet), Bahnen (Entwurf des </a:t>
            </a:r>
            <a:r>
              <a:rPr lang="de-DE" sz="1600" dirty="0" smtClean="0">
                <a:hlinkClick r:id="rId3"/>
              </a:rPr>
              <a:t>ECC-Berichts 294</a:t>
            </a:r>
            <a:r>
              <a:rPr lang="de-DE" sz="1600" dirty="0" smtClean="0"/>
              <a:t> im öffentlichen Konsultationsverfahren bis zum 23.11.2018 (900 MHz, 1900 MHz, 2290 - 2400 MHz in der Diskussion</a:t>
            </a:r>
            <a:r>
              <a:rPr lang="de-DE" sz="1600" dirty="0" smtClean="0"/>
              <a:t>))) </a:t>
            </a:r>
            <a:r>
              <a:rPr lang="de-DE" sz="1600" dirty="0" smtClean="0"/>
              <a:t>werden </a:t>
            </a:r>
            <a:r>
              <a:rPr lang="de-DE" sz="1600" dirty="0" smtClean="0"/>
              <a:t>betrachtet;</a:t>
            </a:r>
            <a:endParaRPr lang="de-DE" sz="1600" dirty="0" smtClean="0"/>
          </a:p>
          <a:p>
            <a:pPr lvl="2"/>
            <a:r>
              <a:rPr lang="de-DE" sz="1600" dirty="0" smtClean="0"/>
              <a:t>60-GHz-Bereich (57 – 66 GHz (zukünftig evtl. bis 71 GHz)), Teil der 7. Aktualisierung der Kommissionsentscheidung zu den SRDs (Entwurf zum CEPT-Bericht 70), Nutzung in Europa auf der Basis von Allgemeinzuteilungen;</a:t>
            </a:r>
          </a:p>
          <a:p>
            <a:pPr lvl="2"/>
            <a:r>
              <a:rPr lang="de-DE" sz="1600" dirty="0" smtClean="0"/>
              <a:t>Workshop zu den vertikalen Sektoren im Mai 2019 in Kopenhagen in Vorbereitung (endgültiger Termin, siehe </a:t>
            </a:r>
            <a:r>
              <a:rPr lang="de-DE" sz="1600" dirty="0"/>
              <a:t>Kalender: </a:t>
            </a:r>
            <a:r>
              <a:rPr lang="de-DE" sz="1600" dirty="0">
                <a:hlinkClick r:id="rId4"/>
              </a:rPr>
              <a:t>https://www.cept.org/ecc/meeting-calendar</a:t>
            </a:r>
            <a:r>
              <a:rPr lang="de-DE" sz="1600" dirty="0" smtClean="0">
                <a:hlinkClick r:id="rId4"/>
              </a:rPr>
              <a:t>/</a:t>
            </a:r>
            <a:r>
              <a:rPr lang="de-DE" sz="1600" dirty="0" smtClean="0"/>
              <a:t>) </a:t>
            </a:r>
            <a:endParaRPr lang="en-US" sz="1600" dirty="0"/>
          </a:p>
          <a:p>
            <a:pPr lvl="2"/>
            <a:endParaRPr lang="en-GB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de-DE" sz="1000" smtClean="0"/>
              <a:pPr>
                <a:defRPr/>
              </a:pPr>
              <a:t>14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960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0" y="912813"/>
            <a:ext cx="4111625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Kontakte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15</a:t>
            </a:fld>
            <a:endParaRPr lang="de-DE" sz="1000" dirty="0"/>
          </a:p>
        </p:txBody>
      </p:sp>
      <p:sp>
        <p:nvSpPr>
          <p:cNvPr id="6" name="ZoneTexte 2"/>
          <p:cNvSpPr txBox="1"/>
          <p:nvPr/>
        </p:nvSpPr>
        <p:spPr>
          <a:xfrm>
            <a:off x="1259632" y="357301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WG FM - Kontakt:</a:t>
            </a:r>
          </a:p>
          <a:p>
            <a:pPr defTabSz="457200"/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Thomas Weilacher</a:t>
            </a:r>
          </a:p>
          <a:p>
            <a:pPr defTabSz="457200"/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hlinkClick r:id="rId3"/>
              </a:rPr>
              <a:t>thomas.weilacher@bnetza.de</a:t>
            </a:r>
            <a:endParaRPr lang="de-DE" sz="11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defTabSz="457200"/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Tel: +49 6131 183119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49968"/>
              </p:ext>
            </p:extLst>
          </p:nvPr>
        </p:nvGraphicFramePr>
        <p:xfrm>
          <a:off x="4572000" y="3356992"/>
          <a:ext cx="3551312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1935825"/>
                <a:gridCol w="1615487"/>
              </a:tblGrid>
              <a:tr h="19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 - Kontakt: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Internet: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u="sng" noProof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www.cept.org/ecc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8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Nyropsgade 37,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DK-1602 Kopenhagen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Dänemark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Tel: +45 33 89 63 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eco@eco.cept.org</a:t>
                      </a: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640891" y="622843"/>
            <a:ext cx="7875588" cy="5486400"/>
            <a:chOff x="450850" y="134938"/>
            <a:chExt cx="7875588" cy="5485925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836613" y="134938"/>
              <a:ext cx="7477125" cy="69215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99"/>
                </a:gs>
                <a:gs pos="100000">
                  <a:srgbClr val="000066"/>
                </a:gs>
              </a:gsLst>
              <a:lin ang="270000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a-DK" altLang="da-DK" sz="2400" smtClean="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53" name="Text Box 7"/>
            <p:cNvSpPr txBox="1">
              <a:spLocks noChangeArrowheads="1"/>
            </p:cNvSpPr>
            <p:nvPr/>
          </p:nvSpPr>
          <p:spPr bwMode="auto">
            <a:xfrm>
              <a:off x="2797175" y="163513"/>
              <a:ext cx="3719288" cy="52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da-DK" sz="2800" b="1" smtClean="0">
                  <a:solidFill>
                    <a:srgbClr val="FFFFFF"/>
                  </a:solidFill>
                  <a:cs typeface="+mn-cs"/>
                </a:rPr>
                <a:t>Structure of the ECC</a:t>
              </a:r>
              <a:endParaRPr lang="en-US" altLang="da-DK" sz="2800" b="1" smtClean="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205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014413"/>
              <a:ext cx="18954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Line 2"/>
            <p:cNvSpPr>
              <a:spLocks noChangeAspect="1" noChangeShapeType="1"/>
            </p:cNvSpPr>
            <p:nvPr/>
          </p:nvSpPr>
          <p:spPr bwMode="auto">
            <a:xfrm flipV="1">
              <a:off x="2451100" y="3341688"/>
              <a:ext cx="0" cy="176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6" name="Line 49"/>
            <p:cNvSpPr>
              <a:spLocks noChangeAspect="1" noChangeShapeType="1"/>
            </p:cNvSpPr>
            <p:nvPr/>
          </p:nvSpPr>
          <p:spPr bwMode="auto">
            <a:xfrm flipV="1">
              <a:off x="6645275" y="3340100"/>
              <a:ext cx="0" cy="141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7" name="Line 50"/>
            <p:cNvSpPr>
              <a:spLocks noChangeAspect="1" noChangeShapeType="1"/>
            </p:cNvSpPr>
            <p:nvPr/>
          </p:nvSpPr>
          <p:spPr bwMode="auto">
            <a:xfrm flipV="1">
              <a:off x="1066800" y="3340100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58" name="Line 5"/>
            <p:cNvSpPr>
              <a:spLocks noChangeAspect="1" noChangeShapeType="1"/>
            </p:cNvSpPr>
            <p:nvPr/>
          </p:nvSpPr>
          <p:spPr bwMode="auto">
            <a:xfrm flipV="1">
              <a:off x="5241925" y="3346450"/>
              <a:ext cx="0" cy="1555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0" name="Rounded Rectangle 49"/>
            <p:cNvSpPr>
              <a:spLocks noChangeAspect="1"/>
            </p:cNvSpPr>
            <p:nvPr/>
          </p:nvSpPr>
          <p:spPr>
            <a:xfrm>
              <a:off x="450850" y="3506496"/>
              <a:ext cx="1211263" cy="1579425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1" name="Rounded Rectangle 50"/>
            <p:cNvSpPr>
              <a:spLocks noChangeAspect="1"/>
            </p:cNvSpPr>
            <p:nvPr/>
          </p:nvSpPr>
          <p:spPr>
            <a:xfrm>
              <a:off x="1847850" y="3506496"/>
              <a:ext cx="1211263" cy="1579425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Rounded Rectangle 53"/>
            <p:cNvSpPr>
              <a:spLocks noChangeAspect="1"/>
            </p:cNvSpPr>
            <p:nvPr/>
          </p:nvSpPr>
          <p:spPr>
            <a:xfrm>
              <a:off x="3238500" y="3495384"/>
              <a:ext cx="1211263" cy="1579426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Rounded Rectangle 55"/>
            <p:cNvSpPr>
              <a:spLocks noChangeAspect="1"/>
            </p:cNvSpPr>
            <p:nvPr/>
          </p:nvSpPr>
          <p:spPr>
            <a:xfrm>
              <a:off x="4637088" y="3489035"/>
              <a:ext cx="1211262" cy="1579426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Rounded Rectangle 56"/>
            <p:cNvSpPr>
              <a:spLocks noChangeAspect="1"/>
            </p:cNvSpPr>
            <p:nvPr/>
          </p:nvSpPr>
          <p:spPr>
            <a:xfrm>
              <a:off x="6032500" y="3479510"/>
              <a:ext cx="1208088" cy="1590537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Rectangle 6"/>
            <p:cNvSpPr>
              <a:spLocks noChangeArrowheads="1"/>
            </p:cNvSpPr>
            <p:nvPr/>
          </p:nvSpPr>
          <p:spPr bwMode="auto">
            <a:xfrm>
              <a:off x="836613" y="134938"/>
              <a:ext cx="7477125" cy="69215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99"/>
                </a:gs>
                <a:gs pos="100000">
                  <a:srgbClr val="000066"/>
                </a:gs>
              </a:gsLst>
              <a:lin ang="270000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a-DK" altLang="da-DK" sz="2400" smtClean="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65" name="Text Box 7"/>
            <p:cNvSpPr txBox="1">
              <a:spLocks noChangeArrowheads="1"/>
            </p:cNvSpPr>
            <p:nvPr/>
          </p:nvSpPr>
          <p:spPr bwMode="auto">
            <a:xfrm>
              <a:off x="2034828" y="219426"/>
              <a:ext cx="5567037" cy="52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a-DK" sz="2800" b="1" dirty="0" smtClean="0">
                  <a:solidFill>
                    <a:srgbClr val="FFFFFF"/>
                  </a:solidFill>
                  <a:cs typeface="+mn-cs"/>
                </a:rPr>
                <a:t>Struktur des Ausschusses ECC</a:t>
              </a:r>
            </a:p>
          </p:txBody>
        </p:sp>
        <p:sp>
          <p:nvSpPr>
            <p:cNvPr id="60" name="AutoShape 8"/>
            <p:cNvSpPr>
              <a:spLocks noChangeAspect="1" noChangeArrowheads="1"/>
            </p:cNvSpPr>
            <p:nvPr/>
          </p:nvSpPr>
          <p:spPr bwMode="auto">
            <a:xfrm>
              <a:off x="3382963" y="1496895"/>
              <a:ext cx="2411412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7" name="Text Box 9"/>
            <p:cNvSpPr txBox="1">
              <a:spLocks noChangeAspect="1" noChangeArrowheads="1"/>
            </p:cNvSpPr>
            <p:nvPr/>
          </p:nvSpPr>
          <p:spPr bwMode="auto">
            <a:xfrm>
              <a:off x="3456758" y="1497013"/>
              <a:ext cx="2270173" cy="46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smtClean="0">
                  <a:solidFill>
                    <a:srgbClr val="FFFFFF"/>
                  </a:solidFill>
                  <a:cs typeface="+mn-cs"/>
                </a:rPr>
                <a:t>Electronic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smtClean="0">
                  <a:solidFill>
                    <a:srgbClr val="FFFFFF"/>
                  </a:solidFill>
                  <a:cs typeface="+mn-cs"/>
                </a:rPr>
                <a:t>Communications Committee</a:t>
              </a:r>
              <a:endParaRPr lang="en-US" altLang="da-DK" sz="1200" b="1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8" name="Text Box 10"/>
            <p:cNvSpPr txBox="1">
              <a:spLocks noChangeAspect="1" noChangeArrowheads="1"/>
            </p:cNvSpPr>
            <p:nvPr/>
          </p:nvSpPr>
          <p:spPr bwMode="auto">
            <a:xfrm>
              <a:off x="3460750" y="1928813"/>
              <a:ext cx="1920719" cy="5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Chairman:	C. Woolford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Vice-Chairmen:	S. Pastukh (RUS)</a:t>
              </a:r>
              <a:br>
                <a:rPr lang="da-DK" altLang="da-DK" sz="800" smtClean="0">
                  <a:solidFill>
                    <a:srgbClr val="FFFFFF"/>
                  </a:solidFill>
                  <a:cs typeface="+mn-cs"/>
                </a:rPr>
              </a:b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                                J.  Afonso 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	</a:t>
              </a:r>
              <a:endParaRPr lang="en-US" altLang="da-DK" sz="8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AutoShape 11"/>
            <p:cNvSpPr>
              <a:spLocks noChangeAspect="1" noChangeArrowheads="1"/>
            </p:cNvSpPr>
            <p:nvPr/>
          </p:nvSpPr>
          <p:spPr bwMode="auto">
            <a:xfrm>
              <a:off x="5915025" y="2179461"/>
              <a:ext cx="2411413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0" name="Text Box 12"/>
            <p:cNvSpPr txBox="1">
              <a:spLocks noChangeAspect="1" noChangeArrowheads="1"/>
            </p:cNvSpPr>
            <p:nvPr/>
          </p:nvSpPr>
          <p:spPr bwMode="auto">
            <a:xfrm>
              <a:off x="6177080" y="2179638"/>
              <a:ext cx="1912703" cy="46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smtClean="0">
                  <a:solidFill>
                    <a:srgbClr val="FFFFFF"/>
                  </a:solidFill>
                  <a:cs typeface="+mn-cs"/>
                </a:rPr>
                <a:t>European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smtClean="0">
                  <a:solidFill>
                    <a:srgbClr val="FFFFFF"/>
                  </a:solidFill>
                  <a:cs typeface="+mn-cs"/>
                </a:rPr>
                <a:t>Communications Office</a:t>
              </a:r>
              <a:endParaRPr lang="en-US" altLang="da-DK" sz="1200" b="1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1" name="Text Box 13"/>
            <p:cNvSpPr txBox="1">
              <a:spLocks noChangeAspect="1" noChangeArrowheads="1"/>
            </p:cNvSpPr>
            <p:nvPr/>
          </p:nvSpPr>
          <p:spPr bwMode="auto">
            <a:xfrm>
              <a:off x="5997575" y="2611438"/>
              <a:ext cx="2097049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Director:	P. Christensen (DNK)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FFFFFF"/>
                  </a:solidFill>
                  <a:cs typeface="+mn-cs"/>
                </a:rPr>
                <a:t>Deputy Director:      B. Espinosa (F)</a:t>
              </a:r>
              <a:endParaRPr lang="en-US" altLang="da-DK" sz="8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6" name="AutoShape 14"/>
            <p:cNvSpPr>
              <a:spLocks noChangeAspect="1" noChangeArrowheads="1"/>
            </p:cNvSpPr>
            <p:nvPr/>
          </p:nvSpPr>
          <p:spPr bwMode="auto">
            <a:xfrm>
              <a:off x="849313" y="2179461"/>
              <a:ext cx="2411412" cy="100797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a-DK" sz="1200" dirty="0">
                  <a:solidFill>
                    <a:srgbClr val="FFFFFF"/>
                  </a:solidFill>
                  <a:cs typeface="+mn-cs"/>
                </a:rPr>
                <a:t>Steering Group</a:t>
              </a:r>
            </a:p>
          </p:txBody>
        </p:sp>
        <p:sp>
          <p:nvSpPr>
            <p:cNvPr id="2073" name="Text Box 16"/>
            <p:cNvSpPr txBox="1">
              <a:spLocks noChangeAspect="1" noChangeArrowheads="1"/>
            </p:cNvSpPr>
            <p:nvPr/>
          </p:nvSpPr>
          <p:spPr bwMode="auto">
            <a:xfrm>
              <a:off x="2128821" y="3486151"/>
              <a:ext cx="627095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smtClean="0">
                  <a:solidFill>
                    <a:srgbClr val="000000"/>
                  </a:solidFill>
                  <a:cs typeface="+mn-cs"/>
                </a:rPr>
                <a:t>WG FM</a:t>
              </a:r>
              <a:endParaRPr lang="en-US" altLang="da-DK" sz="1000" b="1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4" name="Text Box 17"/>
            <p:cNvSpPr txBox="1">
              <a:spLocks noChangeAspect="1" noChangeArrowheads="1"/>
            </p:cNvSpPr>
            <p:nvPr/>
          </p:nvSpPr>
          <p:spPr bwMode="auto">
            <a:xfrm>
              <a:off x="2045496" y="3651250"/>
              <a:ext cx="787395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Frequency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Management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5" name="Text Box 18"/>
            <p:cNvSpPr txBox="1">
              <a:spLocks noChangeAspect="1" noChangeArrowheads="1"/>
            </p:cNvSpPr>
            <p:nvPr/>
          </p:nvSpPr>
          <p:spPr bwMode="auto">
            <a:xfrm>
              <a:off x="1857375" y="3990641"/>
              <a:ext cx="931665" cy="954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T. Weilacher (D)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da-DK" altLang="da-DK" sz="800" dirty="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u="sng" dirty="0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800" dirty="0" smtClean="0">
                  <a:solidFill>
                    <a:srgbClr val="000000"/>
                  </a:solidFill>
                  <a:cs typeface="+mn-cs"/>
                </a:rPr>
                <a:t>S. Talbot (G)</a:t>
              </a:r>
            </a:p>
            <a:p>
              <a:pPr marL="0" indent="0">
                <a:spcBef>
                  <a:spcPct val="0"/>
                </a:spcBef>
                <a:buFontTx/>
                <a:buNone/>
                <a:defRPr/>
              </a:pP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V. </a:t>
              </a:r>
              <a:r>
                <a:rPr lang="en-US" altLang="da-DK" sz="800" dirty="0" err="1" smtClean="0">
                  <a:solidFill>
                    <a:srgbClr val="000000"/>
                  </a:solidFill>
                  <a:cs typeface="+mn-cs"/>
                </a:rPr>
                <a:t>Durepaire</a:t>
              </a:r>
              <a:r>
                <a:rPr lang="en-US" altLang="da-DK" sz="800" dirty="0" smtClean="0">
                  <a:solidFill>
                    <a:srgbClr val="000000"/>
                  </a:solidFill>
                  <a:cs typeface="+mn-cs"/>
                </a:rPr>
                <a:t> (F)</a:t>
              </a:r>
            </a:p>
          </p:txBody>
        </p:sp>
        <p:sp>
          <p:nvSpPr>
            <p:cNvPr id="2076" name="Text Box 24"/>
            <p:cNvSpPr txBox="1">
              <a:spLocks noChangeAspect="1" noChangeArrowheads="1"/>
            </p:cNvSpPr>
            <p:nvPr/>
          </p:nvSpPr>
          <p:spPr bwMode="auto">
            <a:xfrm>
              <a:off x="3507642" y="3495675"/>
              <a:ext cx="611065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smtClean="0">
                  <a:solidFill>
                    <a:srgbClr val="000000"/>
                  </a:solidFill>
                  <a:cs typeface="+mn-cs"/>
                </a:rPr>
                <a:t>WG SE</a:t>
              </a:r>
              <a:endParaRPr lang="en-US" altLang="da-DK" sz="1000" b="1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7" name="Text Box 25"/>
            <p:cNvSpPr txBox="1">
              <a:spLocks noChangeAspect="1" noChangeArrowheads="1"/>
            </p:cNvSpPr>
            <p:nvPr/>
          </p:nvSpPr>
          <p:spPr bwMode="auto">
            <a:xfrm>
              <a:off x="3451476" y="3660775"/>
              <a:ext cx="736099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Spectrum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Engineering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8" name="Text Box 26"/>
            <p:cNvSpPr txBox="1">
              <a:spLocks noChangeAspect="1" noChangeArrowheads="1"/>
            </p:cNvSpPr>
            <p:nvPr/>
          </p:nvSpPr>
          <p:spPr bwMode="auto">
            <a:xfrm>
              <a:off x="3260725" y="4000501"/>
              <a:ext cx="917239" cy="107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J. André (F)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J. Duque (POR)</a:t>
              </a:r>
              <a:br>
                <a:rPr lang="da-DK" altLang="da-DK" sz="800" smtClean="0">
                  <a:solidFill>
                    <a:srgbClr val="000000"/>
                  </a:solidFill>
                  <a:cs typeface="+mn-cs"/>
                </a:rPr>
              </a:b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k. Bejuk (HRV)</a:t>
              </a:r>
              <a:br>
                <a:rPr lang="da-DK" altLang="da-DK" sz="800" smtClean="0">
                  <a:solidFill>
                    <a:srgbClr val="000000"/>
                  </a:solidFill>
                  <a:cs typeface="+mn-cs"/>
                </a:rPr>
              </a:b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9" name="Text Box 28"/>
            <p:cNvSpPr txBox="1">
              <a:spLocks noChangeAspect="1" noChangeArrowheads="1"/>
            </p:cNvSpPr>
            <p:nvPr/>
          </p:nvSpPr>
          <p:spPr bwMode="auto">
            <a:xfrm>
              <a:off x="698042" y="3517900"/>
              <a:ext cx="718466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smtClean="0">
                  <a:solidFill>
                    <a:srgbClr val="000000"/>
                  </a:solidFill>
                  <a:cs typeface="+mn-cs"/>
                </a:rPr>
                <a:t>WG CPG</a:t>
              </a:r>
              <a:endParaRPr lang="en-US" altLang="da-DK" sz="1000" b="1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0" name="Text Box 29"/>
            <p:cNvSpPr txBox="1">
              <a:spLocks noChangeAspect="1" noChangeArrowheads="1"/>
            </p:cNvSpPr>
            <p:nvPr/>
          </p:nvSpPr>
          <p:spPr bwMode="auto">
            <a:xfrm>
              <a:off x="529804" y="3683000"/>
              <a:ext cx="1039066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Conference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Preparatory Group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1" name="Text Box 30"/>
            <p:cNvSpPr txBox="1">
              <a:spLocks noChangeAspect="1" noChangeArrowheads="1"/>
            </p:cNvSpPr>
            <p:nvPr/>
          </p:nvSpPr>
          <p:spPr bwMode="auto">
            <a:xfrm>
              <a:off x="473075" y="3990975"/>
              <a:ext cx="957313" cy="12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A. Kühn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smtClean="0">
                  <a:solidFill>
                    <a:srgbClr val="000000"/>
                  </a:solidFill>
                  <a:cs typeface="+mn-cs"/>
                </a:rPr>
                <a:t>G. Osinga (HOL)</a:t>
              </a:r>
              <a:br>
                <a:rPr lang="en-US" altLang="da-DK" sz="80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smtClean="0">
                  <a:solidFill>
                    <a:srgbClr val="000000"/>
                  </a:solidFill>
                  <a:cs typeface="+mn-cs"/>
                </a:rPr>
                <a:t>A. Kholod (SUI)</a:t>
              </a:r>
              <a:br>
                <a:rPr lang="en-US" altLang="da-DK" sz="80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smtClean="0">
                  <a:solidFill>
                    <a:srgbClr val="000000"/>
                  </a:solidFill>
                  <a:cs typeface="+mn-cs"/>
                </a:rPr>
                <a:t/>
              </a:r>
              <a:br>
                <a:rPr lang="en-US" altLang="da-DK" sz="800" smtClean="0">
                  <a:solidFill>
                    <a:srgbClr val="000000"/>
                  </a:solidFill>
                  <a:cs typeface="+mn-cs"/>
                </a:rPr>
              </a:b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2" name="Text Box 32"/>
            <p:cNvSpPr txBox="1">
              <a:spLocks noChangeAspect="1" noChangeArrowheads="1"/>
            </p:cNvSpPr>
            <p:nvPr/>
          </p:nvSpPr>
          <p:spPr bwMode="auto">
            <a:xfrm>
              <a:off x="4906605" y="3505200"/>
              <a:ext cx="697627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smtClean="0">
                  <a:solidFill>
                    <a:srgbClr val="000000"/>
                  </a:solidFill>
                  <a:cs typeface="+mn-cs"/>
                </a:rPr>
                <a:t>WG NaN</a:t>
              </a:r>
              <a:endParaRPr lang="en-US" altLang="da-DK" sz="1000" b="1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3" name="Text Box 33"/>
            <p:cNvSpPr txBox="1">
              <a:spLocks noChangeAspect="1" noChangeArrowheads="1"/>
            </p:cNvSpPr>
            <p:nvPr/>
          </p:nvSpPr>
          <p:spPr bwMode="auto">
            <a:xfrm>
              <a:off x="4855240" y="3670300"/>
              <a:ext cx="814647" cy="33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Numbering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and Networks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4" name="Text Box 34"/>
            <p:cNvSpPr txBox="1">
              <a:spLocks noChangeAspect="1" noChangeArrowheads="1"/>
            </p:cNvSpPr>
            <p:nvPr/>
          </p:nvSpPr>
          <p:spPr bwMode="auto">
            <a:xfrm>
              <a:off x="4638675" y="4010025"/>
              <a:ext cx="981359" cy="954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J. Vallesverd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(NOR)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E. Greenberg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V. Krastev (D)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5" name="Text Box 37"/>
            <p:cNvSpPr txBox="1">
              <a:spLocks noChangeAspect="1" noChangeArrowheads="1"/>
            </p:cNvSpPr>
            <p:nvPr/>
          </p:nvSpPr>
          <p:spPr bwMode="auto">
            <a:xfrm>
              <a:off x="6259756" y="3694112"/>
              <a:ext cx="737702" cy="21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IMT-Matters</a:t>
              </a:r>
              <a:endParaRPr lang="en-US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6" name="Text Box 38"/>
            <p:cNvSpPr txBox="1">
              <a:spLocks noChangeAspect="1" noChangeArrowheads="1"/>
            </p:cNvSpPr>
            <p:nvPr/>
          </p:nvSpPr>
          <p:spPr bwMode="auto">
            <a:xfrm>
              <a:off x="6046788" y="3992563"/>
              <a:ext cx="984565" cy="107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cs typeface="+mn-cs"/>
                </a:rPr>
                <a:t>S. Green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smtClean="0">
                  <a:solidFill>
                    <a:srgbClr val="000000"/>
                  </a:solidFill>
                  <a:cs typeface="+mn-cs"/>
                </a:rPr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smtClean="0">
                  <a:solidFill>
                    <a:srgbClr val="000000"/>
                  </a:solidFill>
                  <a:cs typeface="+mn-cs"/>
                </a:rPr>
                <a:t>V. Milas (GRC)</a:t>
              </a:r>
              <a:br>
                <a:rPr lang="en-US" altLang="da-DK" sz="800" smtClean="0">
                  <a:solidFill>
                    <a:srgbClr val="000000"/>
                  </a:solidFill>
                  <a:cs typeface="+mn-cs"/>
                </a:rPr>
              </a:br>
              <a:r>
                <a:rPr lang="en-US" altLang="da-DK" sz="800" smtClean="0">
                  <a:solidFill>
                    <a:srgbClr val="000000"/>
                  </a:solidFill>
                  <a:cs typeface="+mn-cs"/>
                </a:rPr>
                <a:t>E. Tonkikh (RUS)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2087" name="AutoShape 40"/>
            <p:cNvCxnSpPr>
              <a:cxnSpLocks noChangeAspect="1" noChangeShapeType="1"/>
              <a:stCxn id="60" idx="3"/>
              <a:endCxn id="2070" idx="0"/>
            </p:cNvCxnSpPr>
            <p:nvPr/>
          </p:nvCxnSpPr>
          <p:spPr bwMode="auto">
            <a:xfrm>
              <a:off x="5794375" y="2000883"/>
              <a:ext cx="1339057" cy="178756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88" name="Line 41"/>
            <p:cNvSpPr>
              <a:spLocks noChangeAspect="1" noChangeShapeType="1"/>
            </p:cNvSpPr>
            <p:nvPr/>
          </p:nvSpPr>
          <p:spPr bwMode="auto">
            <a:xfrm>
              <a:off x="4587875" y="2500313"/>
              <a:ext cx="0" cy="8397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9" name="Line 42"/>
            <p:cNvSpPr>
              <a:spLocks noChangeAspect="1" noChangeShapeType="1"/>
            </p:cNvSpPr>
            <p:nvPr/>
          </p:nvSpPr>
          <p:spPr bwMode="auto">
            <a:xfrm flipV="1">
              <a:off x="1066800" y="3340100"/>
              <a:ext cx="5578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0" name="Text Box 46"/>
            <p:cNvSpPr txBox="1">
              <a:spLocks noChangeAspect="1" noChangeArrowheads="1"/>
            </p:cNvSpPr>
            <p:nvPr/>
          </p:nvSpPr>
          <p:spPr bwMode="auto">
            <a:xfrm>
              <a:off x="6269342" y="3489325"/>
              <a:ext cx="724878" cy="24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smtClean="0">
                  <a:solidFill>
                    <a:srgbClr val="000000"/>
                  </a:solidFill>
                  <a:cs typeface="+mn-cs"/>
                </a:rPr>
                <a:t>ECC PT1</a:t>
              </a:r>
            </a:p>
          </p:txBody>
        </p:sp>
        <p:cxnSp>
          <p:nvCxnSpPr>
            <p:cNvPr id="85" name="Elbow Connector 84"/>
            <p:cNvCxnSpPr>
              <a:cxnSpLocks noChangeAspect="1"/>
              <a:stCxn id="60" idx="1"/>
              <a:endCxn id="66" idx="0"/>
            </p:cNvCxnSpPr>
            <p:nvPr/>
          </p:nvCxnSpPr>
          <p:spPr>
            <a:xfrm rot="10800000" flipV="1">
              <a:off x="2055813" y="2001676"/>
              <a:ext cx="1327150" cy="17778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2" name="Text Box 43"/>
            <p:cNvSpPr txBox="1">
              <a:spLocks noChangeArrowheads="1"/>
            </p:cNvSpPr>
            <p:nvPr/>
          </p:nvSpPr>
          <p:spPr bwMode="auto">
            <a:xfrm>
              <a:off x="849313" y="5405438"/>
              <a:ext cx="1444625" cy="21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800" smtClean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Updated: October 2018</a:t>
              </a:r>
              <a:endParaRPr lang="en-US" altLang="da-DK" sz="800" smtClean="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4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902871" y="6237312"/>
            <a:ext cx="763587" cy="363537"/>
          </a:xfrm>
        </p:spPr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68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347864" y="912813"/>
            <a:ext cx="5335761" cy="687387"/>
          </a:xfrm>
        </p:spPr>
        <p:txBody>
          <a:bodyPr/>
          <a:lstStyle/>
          <a:p>
            <a:pPr eaLnBrk="1" hangingPunct="1"/>
            <a:r>
              <a:rPr lang="de-DE" sz="2000" dirty="0" smtClean="0"/>
              <a:t>Regulatorisches Umfeld in Europa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de-DE" sz="1000" smtClean="0"/>
              <a:pPr>
                <a:defRPr/>
              </a:pPr>
              <a:t>3</a:t>
            </a:fld>
            <a:endParaRPr lang="de-DE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39552" y="2100064"/>
            <a:ext cx="3695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nationaler</a:t>
            </a:r>
            <a:r>
              <a:rPr kumimoji="0" lang="de-DE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Ebene sind die betroffenen Frequenzverwaltungen zuständig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europäischer</a:t>
            </a:r>
            <a:r>
              <a:rPr kumimoji="0" lang="de-DE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Ebene kooperieren die Europäische Kommission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de-DE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</a:t>
            </a:r>
            <a:r>
              <a:rPr kumimoji="0" lang="de-DE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ETSI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(Standardisierung) und der Ausschuss </a:t>
            </a:r>
            <a:r>
              <a:rPr kumimoji="0" lang="de-DE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ECC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(„</a:t>
            </a:r>
            <a:r>
              <a:rPr kumimoji="0" lang="en-GB" sz="1600" i="1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Electronic Communications </a:t>
            </a:r>
            <a:r>
              <a:rPr kumimoji="0" lang="en-GB" sz="1600" b="0" i="1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Committee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“) der Europäischen Konferenz der Post- und Telekommunikationsverwaltungen (CEPT</a:t>
            </a:r>
            <a:r>
              <a:rPr kumimoji="0" lang="de-DE" sz="1600" b="0" i="0" u="none" strike="noStrike" kern="0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bezüglich</a:t>
            </a:r>
            <a:r>
              <a:rPr kumimoji="0" lang="de-DE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den regulatorischen Aspekten 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zur Harmonisierung</a:t>
            </a:r>
            <a:r>
              <a:rPr kumimoji="0" lang="de-DE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Spektrums-nutzung</a:t>
            </a: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de-DE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/>
          <a:stretch>
            <a:fillRect/>
          </a:stretch>
        </p:blipFill>
        <p:spPr bwMode="auto">
          <a:xfrm>
            <a:off x="4644008" y="2060848"/>
            <a:ext cx="42433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6309320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1) CEPT: Conférence </a:t>
            </a:r>
            <a:r>
              <a:rPr lang="fr-FR" sz="1000" dirty="0"/>
              <a:t>Européenne des Administrations des Postes et des Télécommunications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591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610" y="898731"/>
            <a:ext cx="4694739" cy="660512"/>
          </a:xfrm>
        </p:spPr>
        <p:txBody>
          <a:bodyPr/>
          <a:lstStyle/>
          <a:p>
            <a:r>
              <a:rPr lang="de-DE" dirty="0" smtClean="0"/>
              <a:t>5G AAS - Allgemeines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44408" y="6281303"/>
            <a:ext cx="610872" cy="365125"/>
          </a:xfrm>
        </p:spPr>
        <p:txBody>
          <a:bodyPr/>
          <a:lstStyle/>
          <a:p>
            <a:fld id="{3525CFF1-B50C-BD43-BA64-90420A92ACFD}" type="slidenum">
              <a:rPr lang="de-DE" sz="1000" smtClean="0"/>
              <a:pPr/>
              <a:t>4</a:t>
            </a:fld>
            <a:endParaRPr lang="de-DE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„</a:t>
            </a:r>
            <a:r>
              <a:rPr lang="en-GB" sz="1600" dirty="0" smtClean="0"/>
              <a:t>Active Antenna Systems</a:t>
            </a:r>
            <a:r>
              <a:rPr lang="de-DE" sz="1600" dirty="0" smtClean="0"/>
              <a:t>“ (AAS) werden in 5G für Antennen mit hoher Richtwirkung („</a:t>
            </a:r>
            <a:r>
              <a:rPr lang="en-GB" sz="1600" dirty="0" smtClean="0"/>
              <a:t>high gain directional beamforming</a:t>
            </a:r>
            <a:r>
              <a:rPr lang="de-DE" sz="1600" dirty="0" smtClean="0"/>
              <a:t>“) benutzt, um die Datenraten für einzelne Nutzer und die Reichweiten zu maximieren.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Multiple Transceiver</a:t>
            </a:r>
            <a:r>
              <a:rPr lang="de-DE" sz="1600" dirty="0" smtClean="0"/>
              <a:t> und Antennen sind in einem </a:t>
            </a:r>
            <a:r>
              <a:rPr lang="en-GB" sz="1600" dirty="0" smtClean="0"/>
              <a:t>Single Array</a:t>
            </a:r>
            <a:r>
              <a:rPr lang="de-DE" sz="1600" dirty="0" smtClean="0"/>
              <a:t> integriert: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1" y="3433719"/>
            <a:ext cx="2843886" cy="24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1" y="3429227"/>
            <a:ext cx="2845492" cy="11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5013176"/>
            <a:ext cx="1830857" cy="12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0311" y="3073794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Arial"/>
                <a:cs typeface="+mn-cs"/>
              </a:rPr>
              <a:t>Non-AAS architecture:</a:t>
            </a:r>
            <a:endParaRPr lang="da-DK" sz="11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546" y="4664147"/>
            <a:ext cx="12186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/>
                <a:cs typeface="+mn-cs"/>
              </a:rPr>
              <a:t>AAS-Architektur:</a:t>
            </a:r>
            <a:endParaRPr lang="de-DE" sz="11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898731"/>
            <a:ext cx="5404470" cy="660512"/>
          </a:xfrm>
        </p:spPr>
        <p:txBody>
          <a:bodyPr/>
          <a:lstStyle/>
          <a:p>
            <a:r>
              <a:rPr lang="de-DE" dirty="0" smtClean="0"/>
              <a:t>Vergleich - AAS  und Non-AAS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de-DE" sz="1000" smtClean="0"/>
              <a:pPr/>
              <a:t>5</a:t>
            </a:fld>
            <a:endParaRPr lang="de-DE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776397"/>
            <a:ext cx="1999961" cy="442383"/>
          </a:xfrm>
        </p:spPr>
        <p:txBody>
          <a:bodyPr/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Huawei</a:t>
            </a:r>
            <a:endParaRPr lang="de-D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9" y="3039059"/>
            <a:ext cx="3344603" cy="1945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44" y="2416748"/>
            <a:ext cx="3560709" cy="319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092" y="2000621"/>
            <a:ext cx="308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4 way MIMO </a:t>
            </a:r>
            <a:r>
              <a:rPr lang="en-GB" sz="1200" u="sng" dirty="0" smtClean="0">
                <a:solidFill>
                  <a:prstClr val="black"/>
                </a:solidFill>
                <a:latin typeface="Arial"/>
                <a:cs typeface="+mn-cs"/>
              </a:rPr>
              <a:t>Non-AAS</a:t>
            </a: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 System with 4 TRX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1356" y="2019093"/>
            <a:ext cx="2824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4 way MIMO </a:t>
            </a:r>
            <a:r>
              <a:rPr lang="en-GB" sz="1200" u="sng" dirty="0" smtClean="0">
                <a:solidFill>
                  <a:prstClr val="black"/>
                </a:solidFill>
                <a:latin typeface="Arial"/>
                <a:cs typeface="+mn-cs"/>
              </a:rPr>
              <a:t>AAS</a:t>
            </a:r>
            <a:r>
              <a:rPr lang="en-GB" sz="1200" dirty="0" smtClean="0">
                <a:solidFill>
                  <a:prstClr val="black"/>
                </a:solidFill>
                <a:latin typeface="Arial"/>
                <a:cs typeface="+mn-cs"/>
              </a:rPr>
              <a:t> System with 24 TRX</a:t>
            </a: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Regulatorische Herausforderungen durch AAS-Technologie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de-DE" sz="1000" smtClean="0"/>
              <a:pPr/>
              <a:t>6</a:t>
            </a:fld>
            <a:endParaRPr lang="de-DE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988839"/>
            <a:ext cx="8439150" cy="37444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Schwierigkeit den maximalen Antennengewinn zu bestimmen aufgrund des dynamischen </a:t>
            </a:r>
            <a:r>
              <a:rPr lang="en-GB" sz="1600" dirty="0" smtClean="0"/>
              <a:t>Beamforming</a:t>
            </a:r>
            <a:r>
              <a:rPr lang="de-DE" sz="1600" dirty="0" smtClean="0"/>
              <a:t> – Wie kann man EIRP-Grenzwerte spezifizieren?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Keine Antennenanschlüsse – wie kann man geleitete („</a:t>
            </a:r>
            <a:r>
              <a:rPr lang="en-GB" sz="1600" dirty="0" smtClean="0"/>
              <a:t>conducted</a:t>
            </a:r>
            <a:r>
              <a:rPr lang="de-DE" sz="1600" dirty="0" smtClean="0"/>
              <a:t>“) Leistungsgrenzwerte bestimmen (z.B. für unerwünschte Aussendungen (Nebenaussendungen))?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Funkverträglichkeitsprobleme – wie kann man Richtung und Form der Aussendungscharakteristik bestimmen, insbesondere auch in Frequenzbereichen der Nebenaussendungen?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Keine Möglichkeiten für Messungen im Feld (Prüf- und Messdienst)?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/>
              <a:t>CEPT/ECC (FM22, ECC PT1) arbeitet an diesen Fragestellungen</a:t>
            </a:r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677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TRP (Total Radiated Power)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de-DE" sz="1000" smtClean="0"/>
              <a:pPr/>
              <a:t>7</a:t>
            </a:fld>
            <a:endParaRPr 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/>
                  <a:t>3GPP schlägt vor, TRP („</a:t>
                </a:r>
                <a:r>
                  <a:rPr lang="en-GB" sz="1600" i="1" dirty="0" smtClean="0"/>
                  <a:t>Total Radiated Power</a:t>
                </a:r>
                <a:r>
                  <a:rPr lang="en-GB" sz="1600" dirty="0" smtClean="0"/>
                  <a:t>”</a:t>
                </a:r>
                <a:r>
                  <a:rPr lang="de-DE" sz="1600" dirty="0" smtClean="0"/>
                  <a:t>) als Alternative zu EIRP („</a:t>
                </a:r>
                <a:r>
                  <a:rPr lang="en-GB" sz="1600" i="1" dirty="0" smtClean="0"/>
                  <a:t>Equivalent Isotropically Radiated Power</a:t>
                </a:r>
                <a:r>
                  <a:rPr lang="en-GB" sz="1600" dirty="0" smtClean="0"/>
                  <a:t>”</a:t>
                </a:r>
                <a:r>
                  <a:rPr lang="de-DE" sz="1600" dirty="0" smtClean="0"/>
                  <a:t>) oder geleiteten („</a:t>
                </a:r>
                <a:r>
                  <a:rPr lang="en-GB" sz="1600" i="1" dirty="0" smtClean="0"/>
                  <a:t>conducted</a:t>
                </a:r>
                <a:r>
                  <a:rPr lang="de-DE" sz="1600" dirty="0" smtClean="0"/>
                  <a:t>“) Grenzwerten zu benutzen.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Die TRP ist ein Maß für die von der Antenne tatsächlich abgestrahlte Sendeleistung. Definiert ist die TRP als Integral der rundum in alle Richtungen übertragenen </a:t>
                </a:r>
                <a:r>
                  <a:rPr lang="de-DE" sz="1600" dirty="0" smtClean="0"/>
                  <a:t>Leistung</a:t>
                </a:r>
                <a:r>
                  <a:rPr lang="en-GB" sz="1600" dirty="0" smtClean="0"/>
                  <a:t>: </a:t>
                </a:r>
                <a:endParaRPr lang="en-US" sz="1600" dirty="0" smtClean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𝑇𝑅𝑃</m:t>
                      </m:r>
                      <m:r>
                        <a:rPr lang="en-GB" sz="1600" i="1">
                          <a:latin typeface="Cambria Math"/>
                        </a:rPr>
                        <m:t>≝</m:t>
                      </m:r>
                      <m:f>
                        <m:fPr>
                          <m:ctrlPr>
                            <a:rPr lang="da-DK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4</m:t>
                          </m:r>
                          <m:r>
                            <a:rPr lang="en-GB" sz="1600" i="1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da-DK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da-DK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a-DK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𝜑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/>
                  <a:t>ECC (ECC PT1) hat Grenzwerte für Außerblockaussendungen in TRP für die folgenden Frequenzbänder definiert, basierend auf Koexistenzstudien mit dem Ziel andere Nutzer in den (benachbarten) Frequenzbändern zu schützen:</a:t>
                </a:r>
                <a:br>
                  <a:rPr lang="de-DE" sz="1600" dirty="0" smtClean="0"/>
                </a:br>
                <a:endParaRPr lang="de-DE" sz="1600" dirty="0" smtClean="0"/>
              </a:p>
              <a:p>
                <a:pPr marL="645750" lvl="1" indent="-285750">
                  <a:buFont typeface="Arial" panose="020B0604020202020204" pitchFamily="34" charset="0"/>
                  <a:buChar char="•"/>
                </a:pPr>
                <a:r>
                  <a:rPr lang="de-DE" sz="1600" u="sng" dirty="0" smtClean="0"/>
                  <a:t>3,4 - 3,8 GHz:</a:t>
                </a:r>
                <a:br>
                  <a:rPr lang="de-DE" sz="1600" u="sng" dirty="0" smtClean="0"/>
                </a:br>
                <a:r>
                  <a:rPr lang="de-DE" sz="1600" dirty="0" smtClean="0"/>
                  <a:t>Aktualisierung der </a:t>
                </a:r>
                <a:r>
                  <a:rPr lang="de-DE" sz="1600" b="1" dirty="0" smtClean="0"/>
                  <a:t>ECC-Entscheidung (11)06</a:t>
                </a:r>
                <a:r>
                  <a:rPr lang="de-DE" sz="1600" dirty="0" smtClean="0"/>
                  <a:t> (existierende Bedingungen bleiben für Non-AAS)</a:t>
                </a:r>
              </a:p>
              <a:p>
                <a:pPr marL="645750" lvl="1" indent="-285750">
                  <a:buFont typeface="Arial" panose="020B0604020202020204" pitchFamily="34" charset="0"/>
                  <a:buChar char="•"/>
                </a:pPr>
                <a:r>
                  <a:rPr lang="de-DE" sz="1600" u="sng" dirty="0" smtClean="0"/>
                  <a:t>24,25 – 27,50 GHz:</a:t>
                </a:r>
                <a:br>
                  <a:rPr lang="de-DE" sz="1600" u="sng" dirty="0" smtClean="0"/>
                </a:br>
                <a:r>
                  <a:rPr lang="de-DE" sz="1600" dirty="0" smtClean="0"/>
                  <a:t>Neue </a:t>
                </a:r>
                <a:r>
                  <a:rPr lang="de-DE" sz="1600" b="1" dirty="0" smtClean="0"/>
                  <a:t>ECC-Entscheidung (18)06</a:t>
                </a:r>
                <a:r>
                  <a:rPr lang="de-DE" sz="1600" dirty="0" smtClean="0"/>
                  <a:t> (AAS)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2"/>
                <a:stretch>
                  <a:fillRect l="-217" t="-4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Grenzwerte TRP vs. EIRP - Interferenzbetrachtung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de-DE" sz="1000" smtClean="0"/>
              <a:pPr/>
              <a:t>8</a:t>
            </a:fld>
            <a:endParaRPr lang="de-DE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480" y="5600264"/>
            <a:ext cx="8439150" cy="716780"/>
          </a:xfrm>
        </p:spPr>
        <p:txBody>
          <a:bodyPr/>
          <a:lstStyle/>
          <a:p>
            <a:r>
              <a:rPr lang="de-DE" dirty="0" smtClean="0"/>
              <a:t>TRP bietet eine größere Flexibilität für den Netzausbau, wobei das Interferenzumfeld im Durchschnitt unverändert bleibt.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18655" y="183698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/>
                <a:cs typeface="+mn-cs"/>
              </a:rPr>
              <a:t>Durch einen TRP-Grenzwert kann dieselbe Leistung entweder über ein weiteres Gebiet verteilt oder in einem engeren Beam konzentriert werden.</a:t>
            </a:r>
            <a:endParaRPr lang="de-DE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0" y="2698751"/>
            <a:ext cx="2712085" cy="28829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3343835"/>
            <a:ext cx="3692236" cy="15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849091" y="2125703"/>
            <a:ext cx="367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/>
                <a:cs typeface="+mn-cs"/>
              </a:rPr>
              <a:t>Durch einen EIRP-Grenzwert kann mehr Leistung über einen größeren Bereich verteilt werden, wobei der Grenzwert immer noch eingehalten wird.</a:t>
            </a:r>
            <a:endParaRPr lang="de-DE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Grenzwerte der Nebenaussendungen („</a:t>
            </a:r>
            <a:r>
              <a:rPr lang="en-GB" dirty="0" smtClean="0"/>
              <a:t>Spurious Emissions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de-DE" sz="1000" smtClean="0"/>
              <a:pPr/>
              <a:t>9</a:t>
            </a:fld>
            <a:endParaRPr lang="de-DE" sz="10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2060847"/>
            <a:ext cx="8439150" cy="4032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Generische Grenzwerte für unerwünschte Aussendungen in der „</a:t>
            </a:r>
            <a:r>
              <a:rPr lang="en-GB" sz="1600" dirty="0" smtClean="0">
                <a:solidFill>
                  <a:prstClr val="black"/>
                </a:solidFill>
              </a:rPr>
              <a:t>Spurious Domain</a:t>
            </a:r>
            <a:r>
              <a:rPr lang="de-DE" sz="1600" dirty="0" smtClean="0">
                <a:solidFill>
                  <a:prstClr val="black"/>
                </a:solidFill>
              </a:rPr>
              <a:t>“ (Frequenzabstand größer als das 2,5-fache der Kanalbandbreite) - Nebenaus-sendungen - sind in der ERC-Empfehlung 74-01 spezifiziert.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ECC (SE PT 21) arbeitet an einer Revision dieser Empfehlung, insbesondere bezüglich der Grenzwerte für 5G AAS.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Tests mit verfügbaren 5G-Geräten haben gezeigt, dass der bestehende Grenzwert von 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>
                <a:solidFill>
                  <a:prstClr val="black"/>
                </a:solidFill>
              </a:rPr>
              <a:t>     -30 dBm/MHz oberhalb 1 GHz kaum einzuhalten ist.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SE PT 21 betrachtet Alternativen, wie man die Grenzwerte spezifizieren könnte, insbesondere die Möglichkeiten für Grenzwerte bei verschiedenen Kanalbandbreiten.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Möglichkeiten (Messmethoden) für TRP-Messungen im Feld werden betrachtet.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Zeitplan: bis Mai 2019.</a:t>
            </a:r>
          </a:p>
          <a:p>
            <a:pPr fontAlgn="auto">
              <a:spcAft>
                <a:spcPts val="0"/>
              </a:spcAft>
            </a:pPr>
            <a:endParaRPr lang="de-DE" sz="16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E2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Office PowerPoint</Application>
  <PresentationFormat>Bildschirmpräsentation (4:3)</PresentationFormat>
  <Paragraphs>188</Paragraphs>
  <Slides>15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Default Design</vt:lpstr>
      <vt:lpstr>1_Default Design</vt:lpstr>
      <vt:lpstr>ECC PPT Template_16092018</vt:lpstr>
      <vt:lpstr>1_ECC PPT Template_16092018</vt:lpstr>
      <vt:lpstr>1_Office Theme</vt:lpstr>
      <vt:lpstr>ITG Workshop 5G-Antennen 13. November 2018, Hochschule München</vt:lpstr>
      <vt:lpstr>PowerPoint-Präsentation</vt:lpstr>
      <vt:lpstr>Regulatorisches Umfeld in Europa</vt:lpstr>
      <vt:lpstr>5G AAS - Allgemeines</vt:lpstr>
      <vt:lpstr>Vergleich - AAS  und Non-AAS</vt:lpstr>
      <vt:lpstr>Regulatorische Herausforderungen durch AAS-Technologie</vt:lpstr>
      <vt:lpstr>TRP (Total Radiated Power)</vt:lpstr>
      <vt:lpstr>Grenzwerte TRP vs. EIRP - Interferenzbetrachtung</vt:lpstr>
      <vt:lpstr>Grenzwerte der Nebenaussendungen („Spurious Emissions“)</vt:lpstr>
      <vt:lpstr>Frequenzregularien für die „5G-Pionierbänder“ (3,6 GHz, 26 GHz)</vt:lpstr>
      <vt:lpstr>Frequenzregularien für die „5G-Pionierbänder“ (3,6 GHz, 26 GHz)</vt:lpstr>
      <vt:lpstr>Öffentliche Konsultation</vt:lpstr>
      <vt:lpstr>Öffentliche Konsultation</vt:lpstr>
      <vt:lpstr> CEPT 5G Roadmap</vt:lpstr>
      <vt:lpstr>Kontakte</vt:lpstr>
    </vt:vector>
  </TitlesOfParts>
  <Manager>Thomas.Weilacher@BNetzA.de</Manager>
  <Company>Thomas Weilacher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ITG-Workshop 5G-Antennen</dc:title>
  <dc:subject>Regulatorische Betrachtungen</dc:subject>
  <dc:creator>Thomas.Weilacher@BNetzA.de</dc:creator>
  <cp:keywords>ECC-Präsentation</cp:keywords>
  <dc:description>13.11.2018</dc:description>
  <cp:lastModifiedBy>Thomas Weilacher</cp:lastModifiedBy>
  <cp:revision>396</cp:revision>
  <cp:lastPrinted>2013-09-04T13:15:59Z</cp:lastPrinted>
  <dcterms:created xsi:type="dcterms:W3CDTF">2011-06-28T16:48:17Z</dcterms:created>
  <dcterms:modified xsi:type="dcterms:W3CDTF">2018-11-13T19:56:48Z</dcterms:modified>
  <cp:contentStatus>Final, German</cp:contentStatus>
</cp:coreProperties>
</file>